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6480048" cy="23012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зарубіжного</a:t>
            </a:r>
            <a:r>
              <a:rPr lang="ru-RU" dirty="0" smtClean="0"/>
              <a:t> </a:t>
            </a:r>
            <a:r>
              <a:rPr lang="ru-RU" dirty="0" err="1" smtClean="0"/>
              <a:t>сервісу</a:t>
            </a:r>
            <a:r>
              <a:rPr lang="ru-RU" dirty="0" smtClean="0"/>
              <a:t> </a:t>
            </a:r>
            <a:r>
              <a:rPr lang="ru-RU" dirty="0" err="1" smtClean="0"/>
              <a:t>індустрії</a:t>
            </a:r>
            <a:r>
              <a:rPr lang="ru-RU" dirty="0" smtClean="0"/>
              <a:t> </a:t>
            </a:r>
            <a:r>
              <a:rPr lang="ru-RU" dirty="0" err="1" smtClean="0"/>
              <a:t>гостинності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09120"/>
            <a:ext cx="6400800" cy="1129680"/>
          </a:xfrm>
        </p:spPr>
        <p:txBody>
          <a:bodyPr>
            <a:normAutofit/>
          </a:bodyPr>
          <a:lstStyle/>
          <a:p>
            <a:pPr algn="ctr">
              <a:lnSpc>
                <a:spcPct val="160000"/>
              </a:lnSpc>
              <a:defRPr/>
            </a:pPr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«Туризм»</a:t>
            </a:r>
          </a:p>
          <a:p>
            <a:pPr algn="ctr"/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 smtClean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Компетенції: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працювати</a:t>
            </a:r>
            <a:r>
              <a:rPr lang="ru-RU" dirty="0" smtClean="0"/>
              <a:t> в </a:t>
            </a:r>
            <a:r>
              <a:rPr lang="ru-RU" dirty="0" err="1" smtClean="0"/>
              <a:t>міжнародному</a:t>
            </a:r>
            <a:r>
              <a:rPr lang="ru-RU" dirty="0" smtClean="0"/>
              <a:t> </a:t>
            </a:r>
            <a:r>
              <a:rPr lang="ru-RU" dirty="0" err="1" smtClean="0"/>
              <a:t>контексті</a:t>
            </a:r>
            <a:r>
              <a:rPr lang="ru-RU" dirty="0" smtClean="0"/>
              <a:t>; </a:t>
            </a:r>
            <a:endParaRPr lang="ru-RU" dirty="0" smtClean="0"/>
          </a:p>
          <a:p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предметної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розуміння</a:t>
            </a:r>
            <a:r>
              <a:rPr lang="ru-RU" dirty="0" smtClean="0"/>
              <a:t> </a:t>
            </a:r>
            <a:r>
              <a:rPr lang="ru-RU" dirty="0" err="1" smtClean="0"/>
              <a:t>специфіки</a:t>
            </a:r>
            <a:r>
              <a:rPr lang="ru-RU" dirty="0" smtClean="0"/>
              <a:t> </a:t>
            </a:r>
            <a:r>
              <a:rPr lang="ru-RU" dirty="0" err="1" smtClean="0"/>
              <a:t>професійної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endParaRPr lang="ru-RU" dirty="0" smtClean="0"/>
          </a:p>
          <a:p>
            <a:r>
              <a:rPr lang="ru-RU" dirty="0" err="1" smtClean="0"/>
              <a:t>Здатність</a:t>
            </a:r>
            <a:r>
              <a:rPr lang="ru-RU" dirty="0" smtClean="0"/>
              <a:t> </a:t>
            </a:r>
            <a:r>
              <a:rPr lang="ru-RU" dirty="0" err="1" smtClean="0"/>
              <a:t>діяти</a:t>
            </a:r>
            <a:r>
              <a:rPr lang="ru-RU" dirty="0" smtClean="0"/>
              <a:t> у правовому </a:t>
            </a:r>
            <a:r>
              <a:rPr lang="ru-RU" dirty="0" err="1" smtClean="0"/>
              <a:t>полі</a:t>
            </a:r>
            <a:r>
              <a:rPr lang="ru-RU" dirty="0" smtClean="0"/>
              <a:t>, </a:t>
            </a:r>
            <a:r>
              <a:rPr lang="ru-RU" dirty="0" err="1" smtClean="0"/>
              <a:t>керуватися</a:t>
            </a:r>
            <a:r>
              <a:rPr lang="ru-RU" dirty="0" smtClean="0"/>
              <a:t> нормами </a:t>
            </a:r>
            <a:r>
              <a:rPr lang="ru-RU" dirty="0" err="1" smtClean="0"/>
              <a:t>законодавства</a:t>
            </a:r>
            <a:r>
              <a:rPr lang="ru-RU" dirty="0" smtClean="0"/>
              <a:t>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4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476672"/>
            <a:ext cx="7445414" cy="557748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4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7733818" cy="579350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0-4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7668275" cy="5793507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hoto_2021-02-02_15-31-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476672"/>
            <a:ext cx="8168423" cy="6058127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Додаткові джерела інформації: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туризму: </a:t>
            </a:r>
            <a:r>
              <a:rPr lang="ru-RU" dirty="0" err="1" smtClean="0"/>
              <a:t>підруч</a:t>
            </a:r>
            <a:r>
              <a:rPr lang="ru-RU" dirty="0" smtClean="0"/>
              <a:t>. / В. В. Абрамов, М. В. </a:t>
            </a:r>
            <a:r>
              <a:rPr lang="ru-RU" dirty="0" err="1" smtClean="0"/>
              <a:t>Тонкошкур</a:t>
            </a:r>
            <a:r>
              <a:rPr lang="ru-RU" dirty="0" smtClean="0"/>
              <a:t>; </a:t>
            </a:r>
            <a:r>
              <a:rPr lang="ru-RU" dirty="0" err="1" smtClean="0"/>
              <a:t>Харк</a:t>
            </a:r>
            <a:r>
              <a:rPr lang="ru-RU" dirty="0" smtClean="0"/>
              <a:t>. </a:t>
            </a:r>
            <a:r>
              <a:rPr lang="ru-RU" dirty="0" err="1" smtClean="0"/>
              <a:t>нац</a:t>
            </a:r>
            <a:r>
              <a:rPr lang="ru-RU" dirty="0" smtClean="0"/>
              <a:t>. акад. </a:t>
            </a:r>
            <a:r>
              <a:rPr lang="ru-RU" dirty="0" err="1" smtClean="0"/>
              <a:t>міськ</a:t>
            </a:r>
            <a:r>
              <a:rPr lang="ru-RU" dirty="0" smtClean="0"/>
              <a:t>. </a:t>
            </a:r>
            <a:r>
              <a:rPr lang="ru-RU" dirty="0" err="1" smtClean="0"/>
              <a:t>госп-ва</a:t>
            </a:r>
            <a:r>
              <a:rPr lang="ru-RU" dirty="0" smtClean="0"/>
              <a:t>. – Х.: ХНАМГ, 2010. – 294 с. </a:t>
            </a:r>
            <a:endParaRPr lang="ru-RU" dirty="0" smtClean="0"/>
          </a:p>
          <a:p>
            <a:r>
              <a:rPr lang="ru-RU" dirty="0" err="1" smtClean="0"/>
              <a:t>Мальська</a:t>
            </a:r>
            <a:r>
              <a:rPr lang="ru-RU" dirty="0" smtClean="0"/>
              <a:t> М. П., </a:t>
            </a:r>
            <a:r>
              <a:rPr lang="ru-RU" dirty="0" err="1" smtClean="0"/>
              <a:t>Пандяк</a:t>
            </a:r>
            <a:r>
              <a:rPr lang="ru-RU" dirty="0" smtClean="0"/>
              <a:t> І. Г. </a:t>
            </a:r>
            <a:r>
              <a:rPr lang="ru-RU" dirty="0" err="1" smtClean="0"/>
              <a:t>Готельний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: </a:t>
            </a:r>
            <a:r>
              <a:rPr lang="ru-RU" dirty="0" err="1" smtClean="0"/>
              <a:t>теорія</a:t>
            </a:r>
            <a:r>
              <a:rPr lang="ru-RU" dirty="0" smtClean="0"/>
              <a:t> та практика.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</a:t>
            </a:r>
            <a:r>
              <a:rPr lang="ru-RU" dirty="0" smtClean="0"/>
              <a:t>. – К.: Центр </a:t>
            </a:r>
            <a:r>
              <a:rPr lang="ru-RU" dirty="0" err="1" smtClean="0"/>
              <a:t>учбової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2009. – 472 с. </a:t>
            </a:r>
            <a:endParaRPr lang="ru-RU" dirty="0" smtClean="0"/>
          </a:p>
          <a:p>
            <a:r>
              <a:rPr lang="ru-RU" dirty="0" err="1" smtClean="0"/>
              <a:t>Матеріально-технічна</a:t>
            </a:r>
            <a:r>
              <a:rPr lang="ru-RU" dirty="0" smtClean="0"/>
              <a:t> </a:t>
            </a:r>
            <a:r>
              <a:rPr lang="ru-RU" dirty="0" smtClean="0"/>
              <a:t>база </a:t>
            </a:r>
            <a:r>
              <a:rPr lang="ru-RU" dirty="0" err="1" smtClean="0"/>
              <a:t>готелів</a:t>
            </a:r>
            <a:r>
              <a:rPr lang="ru-RU" dirty="0" smtClean="0"/>
              <a:t>: </a:t>
            </a:r>
            <a:r>
              <a:rPr lang="ru-RU" dirty="0" err="1" smtClean="0"/>
              <a:t>підручник</a:t>
            </a:r>
            <a:r>
              <a:rPr lang="ru-RU" dirty="0" smtClean="0"/>
              <a:t> / І. М. </a:t>
            </a:r>
            <a:r>
              <a:rPr lang="ru-RU" dirty="0" err="1" smtClean="0"/>
              <a:t>Писаревський</a:t>
            </a:r>
            <a:r>
              <a:rPr lang="ru-RU" dirty="0" smtClean="0"/>
              <a:t>, А. А. </a:t>
            </a:r>
            <a:r>
              <a:rPr lang="ru-RU" dirty="0" err="1" smtClean="0"/>
              <a:t>Рябєв</a:t>
            </a:r>
            <a:r>
              <a:rPr lang="ru-RU" dirty="0" smtClean="0"/>
              <a:t>; </a:t>
            </a:r>
            <a:r>
              <a:rPr lang="ru-RU" dirty="0" err="1" smtClean="0"/>
              <a:t>Харк</a:t>
            </a:r>
            <a:r>
              <a:rPr lang="ru-RU" dirty="0" smtClean="0"/>
              <a:t>. </a:t>
            </a:r>
            <a:r>
              <a:rPr lang="ru-RU" dirty="0" err="1" smtClean="0"/>
              <a:t>нац</a:t>
            </a:r>
            <a:r>
              <a:rPr lang="ru-RU" dirty="0" smtClean="0"/>
              <a:t>. акад. </a:t>
            </a:r>
            <a:r>
              <a:rPr lang="ru-RU" dirty="0" err="1" smtClean="0"/>
              <a:t>міськ</a:t>
            </a:r>
            <a:r>
              <a:rPr lang="ru-RU" dirty="0" smtClean="0"/>
              <a:t>. </a:t>
            </a:r>
            <a:r>
              <a:rPr lang="ru-RU" dirty="0" err="1" smtClean="0"/>
              <a:t>госп-ва</a:t>
            </a:r>
            <a:r>
              <a:rPr lang="ru-RU" dirty="0" smtClean="0"/>
              <a:t>. – Х.: ХНАМГ, 2009. – 286 с. </a:t>
            </a:r>
            <a:endParaRPr lang="ru-RU" dirty="0" smtClean="0"/>
          </a:p>
          <a:p>
            <a:r>
              <a:rPr lang="ru-RU" dirty="0" smtClean="0"/>
              <a:t>20</a:t>
            </a:r>
            <a:r>
              <a:rPr lang="ru-RU" dirty="0" smtClean="0"/>
              <a:t>. </a:t>
            </a:r>
            <a:r>
              <a:rPr lang="ru-RU" dirty="0" err="1" smtClean="0"/>
              <a:t>Мунін</a:t>
            </a:r>
            <a:r>
              <a:rPr lang="ru-RU" dirty="0" smtClean="0"/>
              <a:t> Г. Б., </a:t>
            </a:r>
            <a:r>
              <a:rPr lang="ru-RU" dirty="0" err="1" smtClean="0"/>
              <a:t>Карягін</a:t>
            </a:r>
            <a:r>
              <a:rPr lang="ru-RU" dirty="0" smtClean="0"/>
              <a:t> Ю. О., </a:t>
            </a:r>
            <a:r>
              <a:rPr lang="ru-RU" dirty="0" err="1" smtClean="0"/>
              <a:t>Роглєв</a:t>
            </a:r>
            <a:r>
              <a:rPr lang="ru-RU" dirty="0" smtClean="0"/>
              <a:t> Х. Й., Руденко С. І. Менеджмент </a:t>
            </a:r>
            <a:r>
              <a:rPr lang="ru-RU" dirty="0" err="1" smtClean="0"/>
              <a:t>готельноресторанного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.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</a:t>
            </a:r>
            <a:r>
              <a:rPr lang="ru-RU" dirty="0" smtClean="0"/>
              <a:t>. /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заг</a:t>
            </a:r>
            <a:r>
              <a:rPr lang="ru-RU" dirty="0" smtClean="0"/>
              <a:t>. ред. М. М. </a:t>
            </a:r>
            <a:r>
              <a:rPr lang="ru-RU" dirty="0" err="1" smtClean="0"/>
              <a:t>Поплавскього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О. О. </a:t>
            </a:r>
            <a:r>
              <a:rPr lang="ru-RU" dirty="0" err="1" smtClean="0"/>
              <a:t>Гаца</a:t>
            </a:r>
            <a:r>
              <a:rPr lang="ru-RU" dirty="0" smtClean="0"/>
              <a:t>. – К.: Кондор, 2008. – 460 с. </a:t>
            </a:r>
            <a:endParaRPr lang="ru-RU" dirty="0" smtClean="0"/>
          </a:p>
          <a:p>
            <a:r>
              <a:rPr lang="ru-RU" dirty="0" err="1" smtClean="0"/>
              <a:t>Нечаюк</a:t>
            </a:r>
            <a:r>
              <a:rPr lang="ru-RU" dirty="0" smtClean="0"/>
              <a:t> </a:t>
            </a:r>
            <a:r>
              <a:rPr lang="ru-RU" dirty="0" smtClean="0"/>
              <a:t>Л.І., </a:t>
            </a:r>
            <a:r>
              <a:rPr lang="ru-RU" dirty="0" err="1" smtClean="0"/>
              <a:t>Нечаюк</a:t>
            </a:r>
            <a:r>
              <a:rPr lang="ru-RU" dirty="0" smtClean="0"/>
              <a:t> Н.О. </a:t>
            </a:r>
            <a:r>
              <a:rPr lang="ru-RU" dirty="0" err="1" smtClean="0"/>
              <a:t>Готельно-ресторанний</a:t>
            </a:r>
            <a:r>
              <a:rPr lang="ru-RU" dirty="0" smtClean="0"/>
              <a:t> </a:t>
            </a:r>
            <a:r>
              <a:rPr lang="ru-RU" dirty="0" err="1" smtClean="0"/>
              <a:t>бізнес</a:t>
            </a:r>
            <a:r>
              <a:rPr lang="ru-RU" dirty="0" smtClean="0"/>
              <a:t>: менеджмент: </a:t>
            </a:r>
            <a:r>
              <a:rPr lang="ru-RU" dirty="0" err="1" smtClean="0"/>
              <a:t>Навч</a:t>
            </a:r>
            <a:r>
              <a:rPr lang="ru-RU" dirty="0" smtClean="0"/>
              <a:t>. </a:t>
            </a:r>
            <a:r>
              <a:rPr lang="ru-RU" dirty="0" err="1" smtClean="0"/>
              <a:t>посібник</a:t>
            </a:r>
            <a:r>
              <a:rPr lang="ru-RU" dirty="0" smtClean="0"/>
              <a:t> / Л. І. </a:t>
            </a:r>
            <a:r>
              <a:rPr lang="ru-RU" dirty="0" err="1" smtClean="0"/>
              <a:t>Нечаюк</a:t>
            </a:r>
            <a:r>
              <a:rPr lang="ru-RU" dirty="0" smtClean="0"/>
              <a:t>, Н. О. </a:t>
            </a:r>
            <a:r>
              <a:rPr lang="ru-RU" dirty="0" err="1" smtClean="0"/>
              <a:t>Телеш</a:t>
            </a:r>
            <a:r>
              <a:rPr lang="ru-RU" dirty="0" smtClean="0"/>
              <a:t>. – К.: Центр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, 2006. – 348 с. </a:t>
            </a:r>
            <a:endParaRPr lang="ru-RU" dirty="0" smtClean="0"/>
          </a:p>
          <a:p>
            <a:r>
              <a:rPr lang="ru-RU" dirty="0" err="1" smtClean="0"/>
              <a:t>Організація</a:t>
            </a:r>
            <a:r>
              <a:rPr lang="ru-RU" dirty="0" smtClean="0"/>
              <a:t> </a:t>
            </a:r>
            <a:r>
              <a:rPr lang="ru-RU" dirty="0" smtClean="0"/>
              <a:t>туризму: </a:t>
            </a:r>
            <a:r>
              <a:rPr lang="ru-RU" dirty="0" err="1" smtClean="0"/>
              <a:t>підручник</a:t>
            </a:r>
            <a:r>
              <a:rPr lang="ru-RU" dirty="0" smtClean="0"/>
              <a:t> / І. М. </a:t>
            </a:r>
            <a:r>
              <a:rPr lang="ru-RU" dirty="0" err="1" smtClean="0"/>
              <a:t>Писаревський</a:t>
            </a:r>
            <a:r>
              <a:rPr lang="ru-RU" dirty="0" smtClean="0"/>
              <a:t>, С. О. </a:t>
            </a:r>
            <a:r>
              <a:rPr lang="ru-RU" dirty="0" err="1" smtClean="0"/>
              <a:t>Погасій</a:t>
            </a:r>
            <a:r>
              <a:rPr lang="ru-RU" dirty="0" smtClean="0"/>
              <a:t>, М. М. </a:t>
            </a:r>
            <a:r>
              <a:rPr lang="ru-RU" dirty="0" err="1" smtClean="0"/>
              <a:t>Поколодна</a:t>
            </a:r>
            <a:r>
              <a:rPr lang="ru-RU" dirty="0" smtClean="0"/>
              <a:t>, та </a:t>
            </a:r>
            <a:r>
              <a:rPr lang="ru-RU" dirty="0" err="1" smtClean="0"/>
              <a:t>ін</a:t>
            </a:r>
            <a:r>
              <a:rPr lang="ru-RU" dirty="0" smtClean="0"/>
              <a:t>.; за ред. І. М. </a:t>
            </a:r>
            <a:r>
              <a:rPr lang="ru-RU" dirty="0" err="1" smtClean="0"/>
              <a:t>Писаревського</a:t>
            </a:r>
            <a:r>
              <a:rPr lang="ru-RU" dirty="0" smtClean="0"/>
              <a:t>. – Х.: ХНАМГ, 2008. – 541 с. 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</TotalTime>
  <Words>303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Особливості зарубіжного сервісу індустрії гостинності </vt:lpstr>
      <vt:lpstr>Компетенції:</vt:lpstr>
      <vt:lpstr>Слайд 3</vt:lpstr>
      <vt:lpstr>Слайд 4</vt:lpstr>
      <vt:lpstr>Слайд 5</vt:lpstr>
      <vt:lpstr>Слайд 6</vt:lpstr>
      <vt:lpstr>Додаткові джерела інформації: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Особливості зарубіжного сервісу індустрії гостинності </dc:title>
  <dc:creator>Юдін Ілля Дмитрович</dc:creator>
  <cp:lastModifiedBy>iyudin</cp:lastModifiedBy>
  <cp:revision>2</cp:revision>
  <dcterms:created xsi:type="dcterms:W3CDTF">2021-02-02T13:43:07Z</dcterms:created>
  <dcterms:modified xsi:type="dcterms:W3CDTF">2021-02-02T13:55:53Z</dcterms:modified>
</cp:coreProperties>
</file>